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73" r:id="rId6"/>
    <p:sldId id="283" r:id="rId7"/>
    <p:sldId id="302" r:id="rId8"/>
    <p:sldId id="292" r:id="rId9"/>
    <p:sldId id="303" r:id="rId10"/>
    <p:sldId id="290" r:id="rId11"/>
    <p:sldId id="287" r:id="rId12"/>
    <p:sldId id="295" r:id="rId13"/>
    <p:sldId id="296" r:id="rId14"/>
    <p:sldId id="278" r:id="rId15"/>
    <p:sldId id="284" r:id="rId16"/>
    <p:sldId id="301" r:id="rId17"/>
    <p:sldId id="286" r:id="rId1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00" d="100"/>
          <a:sy n="100" d="100"/>
        </p:scale>
        <p:origin x="-1860" y="-3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06/05/2019</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050908"/>
            <a:ext cx="8229600" cy="968892"/>
          </a:xfrm>
        </p:spPr>
        <p:txBody>
          <a:bodyPr>
            <a:normAutofit/>
          </a:bodyPr>
          <a:lstStyle/>
          <a:p>
            <a:r>
              <a:rPr lang="en-US" sz="2800" b="1" dirty="0">
                <a:solidFill>
                  <a:schemeClr val="tx1"/>
                </a:solidFill>
              </a:rPr>
              <a:t>Washoe County Board of Adjustment </a:t>
            </a:r>
          </a:p>
          <a:p>
            <a:pPr>
              <a:spcBef>
                <a:spcPts val="0"/>
              </a:spcBef>
            </a:pPr>
            <a:r>
              <a:rPr lang="en-US" sz="2400" b="1" dirty="0" smtClean="0">
                <a:solidFill>
                  <a:schemeClr val="tx1"/>
                </a:solidFill>
              </a:rPr>
              <a:t>June 6, 2019</a:t>
            </a:r>
          </a:p>
        </p:txBody>
      </p:sp>
      <p:sp>
        <p:nvSpPr>
          <p:cNvPr id="4" name="Title 3"/>
          <p:cNvSpPr>
            <a:spLocks noGrp="1"/>
          </p:cNvSpPr>
          <p:nvPr>
            <p:ph type="ctrTitle"/>
          </p:nvPr>
        </p:nvSpPr>
        <p:spPr>
          <a:xfrm>
            <a:off x="533400" y="152400"/>
            <a:ext cx="8610600" cy="838200"/>
          </a:xfrm>
        </p:spPr>
        <p:txBody>
          <a:bodyPr/>
          <a:lstStyle/>
          <a:p>
            <a:r>
              <a:rPr lang="en-US" sz="4000" dirty="0" smtClean="0">
                <a:solidFill>
                  <a:schemeClr val="tx1"/>
                </a:solidFill>
              </a:rPr>
              <a:t>WSUP19-0008 Houston Grading </a:t>
            </a:r>
            <a:endParaRPr lang="en-US" sz="4000" dirty="0">
              <a:solidFill>
                <a:schemeClr val="tx1"/>
              </a:solidFill>
            </a:endParaRPr>
          </a:p>
        </p:txBody>
      </p:sp>
      <p:pic>
        <p:nvPicPr>
          <p:cNvPr id="1026" name="Picture 2" descr="P:\Community Development Department\Boards and Commissions\Board of Adjustment\BOA Cases\2019 Cases\WSUP19-0008 Houston grading\photos\IMG_0866.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0172"/>
          <a:stretch/>
        </p:blipFill>
        <p:spPr bwMode="auto">
          <a:xfrm>
            <a:off x="1219200" y="990600"/>
            <a:ext cx="6781800" cy="40603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62000"/>
          </a:xfrm>
        </p:spPr>
        <p:txBody>
          <a:bodyPr/>
          <a:lstStyle/>
          <a:p>
            <a:r>
              <a:rPr lang="en-US" dirty="0" smtClean="0"/>
              <a:t>Request</a:t>
            </a:r>
            <a:endParaRPr lang="en-US" dirty="0"/>
          </a:p>
        </p:txBody>
      </p:sp>
      <p:sp>
        <p:nvSpPr>
          <p:cNvPr id="4" name="Content Placeholder 3"/>
          <p:cNvSpPr>
            <a:spLocks noGrp="1"/>
          </p:cNvSpPr>
          <p:nvPr>
            <p:ph idx="1"/>
          </p:nvPr>
        </p:nvSpPr>
        <p:spPr>
          <a:xfrm>
            <a:off x="228600" y="1066800"/>
            <a:ext cx="8763000" cy="4724400"/>
          </a:xfrm>
        </p:spPr>
        <p:txBody>
          <a:bodyPr>
            <a:normAutofit/>
          </a:bodyPr>
          <a:lstStyle/>
          <a:p>
            <a:pPr marL="0" indent="0">
              <a:buNone/>
            </a:pPr>
            <a:r>
              <a:rPr lang="en-US" dirty="0"/>
              <a:t>The application is requesting </a:t>
            </a:r>
            <a:r>
              <a:rPr lang="en-US" dirty="0" smtClean="0"/>
              <a:t>a special use permit (SUP) for major </a:t>
            </a:r>
            <a:r>
              <a:rPr lang="en-US" dirty="0"/>
              <a:t>grading of an area of approximately </a:t>
            </a:r>
            <a:r>
              <a:rPr lang="en-US" dirty="0" smtClean="0"/>
              <a:t>35,400 </a:t>
            </a:r>
            <a:r>
              <a:rPr lang="en-US" dirty="0"/>
              <a:t>sq. ft</a:t>
            </a:r>
            <a:r>
              <a:rPr lang="en-US" dirty="0" smtClean="0"/>
              <a:t>. </a:t>
            </a:r>
            <a:r>
              <a:rPr lang="en-US" dirty="0"/>
              <a:t>with </a:t>
            </a:r>
            <a:r>
              <a:rPr lang="en-US" dirty="0" smtClean="0"/>
              <a:t>7,428 </a:t>
            </a:r>
            <a:r>
              <a:rPr lang="en-US" dirty="0"/>
              <a:t>cubic yards of cuts and </a:t>
            </a:r>
            <a:r>
              <a:rPr lang="en-US" dirty="0" smtClean="0"/>
              <a:t>2,769 </a:t>
            </a:r>
            <a:r>
              <a:rPr lang="en-US" dirty="0"/>
              <a:t>cubic yards of fill; to allow slopes greater than 10 feet in height; and to allow </a:t>
            </a:r>
            <a:r>
              <a:rPr lang="en-US" dirty="0" smtClean="0"/>
              <a:t>for the </a:t>
            </a:r>
            <a:r>
              <a:rPr lang="en-US" dirty="0"/>
              <a:t>use of </a:t>
            </a:r>
            <a:r>
              <a:rPr lang="en-US" dirty="0" smtClean="0"/>
              <a:t>gabions.  </a:t>
            </a:r>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The </a:t>
            </a:r>
            <a:r>
              <a:rPr lang="en-US" dirty="0"/>
              <a:t>SUP regulations allow “varying standards of the Development Code” as part of the approval of a special use permit “per WCC Section 110.810.20(e</a:t>
            </a:r>
            <a:r>
              <a:rPr lang="en-US" dirty="0" smtClean="0"/>
              <a:t>)</a:t>
            </a:r>
          </a:p>
          <a:p>
            <a:r>
              <a:rPr lang="en-US" dirty="0" smtClean="0"/>
              <a:t>The </a:t>
            </a:r>
            <a:r>
              <a:rPr lang="en-US" dirty="0"/>
              <a:t>applicant is </a:t>
            </a:r>
            <a:r>
              <a:rPr lang="en-US" dirty="0" smtClean="0"/>
              <a:t>requesting to vary the standards to allow </a:t>
            </a:r>
            <a:r>
              <a:rPr lang="en-US" dirty="0"/>
              <a:t>slopes greater than 10 feet in height and to allow the use of </a:t>
            </a:r>
            <a:r>
              <a:rPr lang="en-US" dirty="0" smtClean="0"/>
              <a:t>gabions  </a:t>
            </a:r>
            <a:endParaRPr lang="en-US" dirty="0"/>
          </a:p>
        </p:txBody>
      </p:sp>
      <p:sp>
        <p:nvSpPr>
          <p:cNvPr id="3" name="Title 2"/>
          <p:cNvSpPr>
            <a:spLocks noGrp="1"/>
          </p:cNvSpPr>
          <p:nvPr>
            <p:ph type="title"/>
          </p:nvPr>
        </p:nvSpPr>
        <p:spPr>
          <a:xfrm>
            <a:off x="1219200" y="76200"/>
            <a:ext cx="7239000" cy="762000"/>
          </a:xfrm>
        </p:spPr>
        <p:txBody>
          <a:bodyPr/>
          <a:lstStyle/>
          <a:p>
            <a:r>
              <a:rPr lang="en-US" dirty="0" smtClean="0"/>
              <a:t>Request</a:t>
            </a:r>
            <a:endParaRPr lang="en-US" dirty="0"/>
          </a:p>
        </p:txBody>
      </p:sp>
    </p:spTree>
    <p:extLst>
      <p:ext uri="{BB962C8B-B14F-4D97-AF65-F5344CB8AC3E}">
        <p14:creationId xmlns:p14="http://schemas.microsoft.com/office/powerpoint/2010/main" val="2801865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96407" y="0"/>
            <a:ext cx="8147593"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7936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839200" cy="4495800"/>
          </a:xfrm>
        </p:spPr>
        <p:txBody>
          <a:bodyPr>
            <a:normAutofit lnSpcReduction="10000"/>
          </a:bodyPr>
          <a:lstStyle/>
          <a:p>
            <a:r>
              <a:rPr lang="en-US" dirty="0" smtClean="0"/>
              <a:t>The two parcels are in the St. James Village development, which has a Homeowners Association (HOA)</a:t>
            </a:r>
          </a:p>
          <a:p>
            <a:r>
              <a:rPr lang="en-US" dirty="0" smtClean="0"/>
              <a:t>The </a:t>
            </a:r>
            <a:r>
              <a:rPr lang="en-US" dirty="0"/>
              <a:t>site is undeveloped with trees and native </a:t>
            </a:r>
            <a:r>
              <a:rPr lang="en-US" dirty="0" smtClean="0"/>
              <a:t>vegetation</a:t>
            </a:r>
          </a:p>
          <a:p>
            <a:r>
              <a:rPr lang="en-US" dirty="0"/>
              <a:t>The applicant will landscape and reseed the area disturbed with vegetation that is approved by the St. James Village </a:t>
            </a:r>
            <a:r>
              <a:rPr lang="en-US" dirty="0" smtClean="0"/>
              <a:t>HOA </a:t>
            </a:r>
            <a:r>
              <a:rPr lang="en-US" dirty="0"/>
              <a:t>and temporary irrigation will be installed</a:t>
            </a:r>
            <a:endParaRPr lang="en-US" dirty="0" smtClean="0"/>
          </a:p>
          <a:p>
            <a:endParaRPr lang="en-US" dirty="0"/>
          </a:p>
        </p:txBody>
      </p:sp>
      <p:sp>
        <p:nvSpPr>
          <p:cNvPr id="3" name="Title 2"/>
          <p:cNvSpPr>
            <a:spLocks noGrp="1"/>
          </p:cNvSpPr>
          <p:nvPr>
            <p:ph type="title"/>
          </p:nvPr>
        </p:nvSpPr>
        <p:spPr>
          <a:xfrm>
            <a:off x="1219200" y="76200"/>
            <a:ext cx="7162800" cy="838200"/>
          </a:xfrm>
        </p:spPr>
        <p:txBody>
          <a:bodyPr/>
          <a:lstStyle/>
          <a:p>
            <a:r>
              <a:rPr lang="en-US" dirty="0" smtClean="0"/>
              <a:t>Background</a:t>
            </a:r>
            <a:endParaRPr lang="en-US" dirty="0"/>
          </a:p>
        </p:txBody>
      </p:sp>
    </p:spTree>
    <p:extLst>
      <p:ext uri="{BB962C8B-B14F-4D97-AF65-F5344CB8AC3E}">
        <p14:creationId xmlns:p14="http://schemas.microsoft.com/office/powerpoint/2010/main" val="3742430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19200"/>
            <a:ext cx="8305800" cy="4572000"/>
          </a:xfrm>
        </p:spPr>
        <p:txBody>
          <a:bodyPr>
            <a:normAutofit lnSpcReduction="10000"/>
          </a:bodyPr>
          <a:lstStyle/>
          <a:p>
            <a:r>
              <a:rPr lang="en-US" dirty="0" smtClean="0"/>
              <a:t>The request is to grade two parcels to construct a driveway for a single family residence</a:t>
            </a:r>
          </a:p>
          <a:p>
            <a:r>
              <a:rPr lang="en-US" dirty="0" smtClean="0"/>
              <a:t>There is a dirt driveway </a:t>
            </a:r>
            <a:r>
              <a:rPr lang="en-US" dirty="0" smtClean="0"/>
              <a:t>on </a:t>
            </a:r>
            <a:r>
              <a:rPr lang="en-US" dirty="0" smtClean="0"/>
              <a:t>one of the parcels, </a:t>
            </a:r>
            <a:r>
              <a:rPr lang="en-US" dirty="0" smtClean="0"/>
              <a:t>however, </a:t>
            </a:r>
            <a:r>
              <a:rPr lang="en-US" dirty="0" smtClean="0"/>
              <a:t>it was determined to be </a:t>
            </a:r>
            <a:r>
              <a:rPr lang="en-US" dirty="0" smtClean="0"/>
              <a:t>too </a:t>
            </a:r>
            <a:r>
              <a:rPr lang="en-US" dirty="0" smtClean="0"/>
              <a:t>steep to meet the fire district requirements</a:t>
            </a:r>
          </a:p>
          <a:p>
            <a:r>
              <a:rPr lang="en-US" dirty="0"/>
              <a:t>The property owners acquired the second parcel to construct the </a:t>
            </a:r>
            <a:r>
              <a:rPr lang="en-US" dirty="0" smtClean="0"/>
              <a:t>driveway and the driveway will cross both parcels</a:t>
            </a:r>
            <a:endParaRPr lang="en-US" dirty="0"/>
          </a:p>
          <a:p>
            <a:endParaRPr lang="en-US" dirty="0" smtClean="0"/>
          </a:p>
        </p:txBody>
      </p:sp>
      <p:sp>
        <p:nvSpPr>
          <p:cNvPr id="3" name="Title 2"/>
          <p:cNvSpPr>
            <a:spLocks noGrp="1"/>
          </p:cNvSpPr>
          <p:nvPr>
            <p:ph type="title"/>
          </p:nvPr>
        </p:nvSpPr>
        <p:spPr/>
        <p:txBody>
          <a:bodyPr/>
          <a:lstStyle/>
          <a:p>
            <a:r>
              <a:rPr lang="en-US" dirty="0" smtClean="0"/>
              <a:t>Background </a:t>
            </a:r>
            <a:endParaRPr lang="en-US" dirty="0"/>
          </a:p>
        </p:txBody>
      </p:sp>
    </p:spTree>
    <p:extLst>
      <p:ext uri="{BB962C8B-B14F-4D97-AF65-F5344CB8AC3E}">
        <p14:creationId xmlns:p14="http://schemas.microsoft.com/office/powerpoint/2010/main" val="2049928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
            <a:ext cx="6359525" cy="7002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1081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219200"/>
            <a:ext cx="8686800" cy="4419600"/>
          </a:xfrm>
        </p:spPr>
        <p:txBody>
          <a:bodyPr>
            <a:normAutofit/>
          </a:bodyPr>
          <a:lstStyle/>
          <a:p>
            <a:r>
              <a:rPr lang="en-US" dirty="0" smtClean="0"/>
              <a:t>Grading will occur to construct the </a:t>
            </a:r>
            <a:r>
              <a:rPr lang="en-US" dirty="0"/>
              <a:t>driveway and </a:t>
            </a:r>
            <a:r>
              <a:rPr lang="en-US" dirty="0" smtClean="0"/>
              <a:t>for some </a:t>
            </a:r>
            <a:r>
              <a:rPr lang="en-US" dirty="0"/>
              <a:t>areas around the proposed </a:t>
            </a:r>
            <a:r>
              <a:rPr lang="en-US" dirty="0" smtClean="0"/>
              <a:t>house </a:t>
            </a:r>
          </a:p>
          <a:p>
            <a:r>
              <a:rPr lang="en-US" dirty="0"/>
              <a:t>There are locations along the driveway where the natural slopes will be varied by more than 10 feet in elevation, </a:t>
            </a:r>
            <a:r>
              <a:rPr lang="en-US" dirty="0" smtClean="0"/>
              <a:t>by approximately </a:t>
            </a:r>
            <a:r>
              <a:rPr lang="en-US" dirty="0"/>
              <a:t>two feet more than the WCC </a:t>
            </a:r>
            <a:r>
              <a:rPr lang="en-US" dirty="0" smtClean="0"/>
              <a:t>allows</a:t>
            </a:r>
          </a:p>
          <a:p>
            <a:r>
              <a:rPr lang="en-US" dirty="0" smtClean="0"/>
              <a:t>The applicant is requesting to vary this requirement</a:t>
            </a:r>
          </a:p>
        </p:txBody>
      </p:sp>
      <p:sp>
        <p:nvSpPr>
          <p:cNvPr id="3" name="Title 2"/>
          <p:cNvSpPr>
            <a:spLocks noGrp="1"/>
          </p:cNvSpPr>
          <p:nvPr>
            <p:ph type="title"/>
          </p:nvPr>
        </p:nvSpPr>
        <p:spPr>
          <a:xfrm>
            <a:off x="1219200" y="76200"/>
            <a:ext cx="7543800" cy="762000"/>
          </a:xfrm>
        </p:spPr>
        <p:txBody>
          <a:bodyPr/>
          <a:lstStyle/>
          <a:p>
            <a:r>
              <a:rPr lang="en-US" dirty="0" smtClean="0"/>
              <a:t>Analysis</a:t>
            </a:r>
            <a:endParaRPr lang="en-US" dirty="0"/>
          </a:p>
        </p:txBody>
      </p:sp>
    </p:spTree>
    <p:extLst>
      <p:ext uri="{BB962C8B-B14F-4D97-AF65-F5344CB8AC3E}">
        <p14:creationId xmlns:p14="http://schemas.microsoft.com/office/powerpoint/2010/main" val="2682535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534400" cy="4572000"/>
          </a:xfrm>
        </p:spPr>
        <p:txBody>
          <a:bodyPr>
            <a:normAutofit/>
          </a:bodyPr>
          <a:lstStyle/>
          <a:p>
            <a:r>
              <a:rPr lang="en-US" dirty="0"/>
              <a:t>The applicant is also requesting </a:t>
            </a:r>
            <a:r>
              <a:rPr lang="en-US" dirty="0" smtClean="0"/>
              <a:t>to use </a:t>
            </a:r>
            <a:r>
              <a:rPr lang="en-US" dirty="0"/>
              <a:t>gabion </a:t>
            </a:r>
            <a:r>
              <a:rPr lang="en-US" dirty="0" smtClean="0"/>
              <a:t>cages in </a:t>
            </a:r>
            <a:r>
              <a:rPr lang="en-US" dirty="0"/>
              <a:t>front of the retaining walls </a:t>
            </a:r>
            <a:r>
              <a:rPr lang="en-US" dirty="0" smtClean="0"/>
              <a:t>so </a:t>
            </a:r>
            <a:r>
              <a:rPr lang="en-US" dirty="0"/>
              <a:t>only 6 feet of the concrete walls will be visible</a:t>
            </a:r>
          </a:p>
          <a:p>
            <a:r>
              <a:rPr lang="en-US" dirty="0" smtClean="0"/>
              <a:t>This will meet St</a:t>
            </a:r>
            <a:r>
              <a:rPr lang="en-US" dirty="0"/>
              <a:t>. James Village requirement </a:t>
            </a:r>
            <a:r>
              <a:rPr lang="en-US" dirty="0" smtClean="0"/>
              <a:t>“of </a:t>
            </a:r>
            <a:r>
              <a:rPr lang="en-US" dirty="0"/>
              <a:t>no more than 6 feet of retaining walls can be </a:t>
            </a:r>
            <a:r>
              <a:rPr lang="en-US" dirty="0" smtClean="0"/>
              <a:t>visible”</a:t>
            </a:r>
          </a:p>
        </p:txBody>
      </p:sp>
      <p:sp>
        <p:nvSpPr>
          <p:cNvPr id="3" name="Title 2"/>
          <p:cNvSpPr>
            <a:spLocks noGrp="1"/>
          </p:cNvSpPr>
          <p:nvPr>
            <p:ph type="title"/>
          </p:nvPr>
        </p:nvSpPr>
        <p:spPr>
          <a:xfrm>
            <a:off x="1219200" y="76200"/>
            <a:ext cx="7620000" cy="838200"/>
          </a:xfrm>
        </p:spPr>
        <p:txBody>
          <a:bodyPr/>
          <a:lstStyle/>
          <a:p>
            <a:r>
              <a:rPr lang="en-US" dirty="0" smtClean="0"/>
              <a:t>Analysis</a:t>
            </a:r>
            <a:endParaRPr lang="en-US" dirty="0"/>
          </a:p>
        </p:txBody>
      </p:sp>
    </p:spTree>
    <p:extLst>
      <p:ext uri="{BB962C8B-B14F-4D97-AF65-F5344CB8AC3E}">
        <p14:creationId xmlns:p14="http://schemas.microsoft.com/office/powerpoint/2010/main" val="699102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p:txBody>
          <a:bodyPr/>
          <a:lstStyle/>
          <a:p>
            <a:r>
              <a:rPr lang="en-US" dirty="0" smtClean="0"/>
              <a:t>Public notice was sent to parcel within 500 feet from the site</a:t>
            </a:r>
          </a:p>
          <a:p>
            <a:r>
              <a:rPr lang="en-US" dirty="0" smtClean="0"/>
              <a:t>The South Truckee Meadows/Washoe Valley CAB reviewed the application on May 2, 2019 and recommended to approve the project.</a:t>
            </a:r>
          </a:p>
          <a:p>
            <a:endParaRPr lang="en-US" dirty="0"/>
          </a:p>
        </p:txBody>
      </p:sp>
    </p:spTree>
    <p:extLst>
      <p:ext uri="{BB962C8B-B14F-4D97-AF65-F5344CB8AC3E}">
        <p14:creationId xmlns:p14="http://schemas.microsoft.com/office/powerpoint/2010/main" val="3406720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a:bodyPr>
          <a:lstStyle/>
          <a:p>
            <a:r>
              <a:rPr lang="en-US" dirty="0"/>
              <a:t>Various agencies reviewed  the application, their comments are included in the staff report</a:t>
            </a:r>
          </a:p>
          <a:p>
            <a:r>
              <a:rPr lang="en-US" dirty="0"/>
              <a:t>Agencies with conditions, are included in the Conditions of Approval</a:t>
            </a:r>
          </a:p>
        </p:txBody>
      </p:sp>
    </p:spTree>
    <p:extLst>
      <p:ext uri="{BB962C8B-B14F-4D97-AF65-F5344CB8AC3E}">
        <p14:creationId xmlns:p14="http://schemas.microsoft.com/office/powerpoint/2010/main" val="2083886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smtClean="0"/>
              <a:t>Special Us Permit Findings</a:t>
            </a:r>
            <a:endParaRPr lang="en-US" dirty="0"/>
          </a:p>
        </p:txBody>
      </p:sp>
      <p:sp>
        <p:nvSpPr>
          <p:cNvPr id="4" name="Content Placeholder 3"/>
          <p:cNvSpPr>
            <a:spLocks noGrp="1"/>
          </p:cNvSpPr>
          <p:nvPr>
            <p:ph idx="1"/>
          </p:nvPr>
        </p:nvSpPr>
        <p:spPr>
          <a:xfrm>
            <a:off x="457200" y="1219200"/>
            <a:ext cx="8229600" cy="4419600"/>
          </a:xfrm>
        </p:spPr>
        <p:txBody>
          <a:bodyPr>
            <a:noAutofit/>
          </a:bodyPr>
          <a:lstStyle/>
          <a:p>
            <a:pPr marL="509588" indent="-509588" fontAlgn="base" hangingPunct="0">
              <a:buNone/>
            </a:pPr>
            <a:r>
              <a:rPr lang="en-US" sz="2800" dirty="0"/>
              <a:t>1.	</a:t>
            </a:r>
            <a:r>
              <a:rPr lang="en-US" sz="2800" dirty="0" smtClean="0"/>
              <a:t>Consistency;</a:t>
            </a:r>
            <a:endParaRPr lang="en-US" sz="2800" dirty="0"/>
          </a:p>
          <a:p>
            <a:pPr marL="509588" indent="-509588" fontAlgn="base" hangingPunct="0">
              <a:buNone/>
            </a:pPr>
            <a:r>
              <a:rPr lang="en-US" sz="2800" dirty="0"/>
              <a:t>2.	</a:t>
            </a:r>
            <a:r>
              <a:rPr lang="en-US" sz="2800" dirty="0" smtClean="0"/>
              <a:t>Improvements;</a:t>
            </a:r>
            <a:endParaRPr lang="en-US" sz="2800" dirty="0"/>
          </a:p>
          <a:p>
            <a:pPr marL="509588" indent="-509588" fontAlgn="base" hangingPunct="0">
              <a:buNone/>
            </a:pPr>
            <a:r>
              <a:rPr lang="en-US" sz="2800" dirty="0"/>
              <a:t>3.	Site </a:t>
            </a:r>
            <a:r>
              <a:rPr lang="en-US" sz="2800" dirty="0" smtClean="0"/>
              <a:t>Suitability</a:t>
            </a:r>
            <a:r>
              <a:rPr lang="en-US" sz="2800" dirty="0"/>
              <a:t>; and</a:t>
            </a:r>
          </a:p>
          <a:p>
            <a:pPr marL="509588" indent="-509588" fontAlgn="base" hangingPunct="0">
              <a:buNone/>
            </a:pPr>
            <a:r>
              <a:rPr lang="en-US" sz="2800" dirty="0" smtClean="0"/>
              <a:t>4</a:t>
            </a:r>
            <a:r>
              <a:rPr lang="en-US" sz="2800" dirty="0"/>
              <a:t>.	Issuance Not </a:t>
            </a:r>
            <a:r>
              <a:rPr lang="en-US" sz="2800" dirty="0" smtClean="0"/>
              <a:t>Detrimental </a:t>
            </a:r>
          </a:p>
          <a:p>
            <a:pPr marL="0" indent="0" fontAlgn="base" hangingPunct="0">
              <a:buNone/>
            </a:pPr>
            <a:endParaRPr lang="en-US" sz="2800" dirty="0" smtClean="0"/>
          </a:p>
          <a:p>
            <a:pPr marL="0" indent="0" fontAlgn="base" hangingPunct="0">
              <a:buNone/>
            </a:pPr>
            <a:r>
              <a:rPr lang="en-US" sz="2800" dirty="0" smtClean="0"/>
              <a:t>Staff </a:t>
            </a:r>
            <a:r>
              <a:rPr lang="en-US" sz="2800" dirty="0"/>
              <a:t>is able to make all </a:t>
            </a:r>
            <a:r>
              <a:rPr lang="en-US" sz="2800" dirty="0" smtClean="0"/>
              <a:t>the required </a:t>
            </a:r>
            <a:r>
              <a:rPr lang="en-US" sz="2800" dirty="0"/>
              <a:t>findings, as detailed in the staff report on </a:t>
            </a:r>
            <a:r>
              <a:rPr lang="en-US" sz="2800" dirty="0" smtClean="0"/>
              <a:t>Page 7</a:t>
            </a:r>
            <a:endParaRPr lang="en-US" sz="2800" dirty="0"/>
          </a:p>
        </p:txBody>
      </p:sp>
    </p:spTree>
    <p:extLst>
      <p:ext uri="{BB962C8B-B14F-4D97-AF65-F5344CB8AC3E}">
        <p14:creationId xmlns:p14="http://schemas.microsoft.com/office/powerpoint/2010/main" val="1272091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228600" y="1066800"/>
            <a:ext cx="8534400" cy="4724400"/>
          </a:xfrm>
        </p:spPr>
        <p:txBody>
          <a:bodyPr>
            <a:normAutofit fontScale="92500"/>
          </a:bodyPr>
          <a:lstStyle/>
          <a:p>
            <a:pPr marL="0" indent="0">
              <a:lnSpc>
                <a:spcPct val="120000"/>
              </a:lnSpc>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WSUP19-0008 for David Houston, having made </a:t>
            </a:r>
            <a:r>
              <a:rPr lang="en-US"/>
              <a:t>all </a:t>
            </a:r>
            <a:r>
              <a:rPr lang="en-US" smtClean="0"/>
              <a:t>four </a:t>
            </a:r>
            <a:r>
              <a:rPr lang="en-US" dirty="0"/>
              <a:t>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purl.org/dc/elements/1.1/"/>
    <ds:schemaRef ds:uri="http://purl.org/dc/dcmitype/"/>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a94d8b85-37e1-4d17-8d55-8b7d207932bb"/>
    <ds:schemaRef ds:uri="http://schemas.microsoft.com/sharepoint/v3"/>
    <ds:schemaRef ds:uri="http://purl.org/dc/terms/"/>
    <ds:schemaRef ds:uri="http://schemas.microsoft.com/sharepoint/v3/fields"/>
    <ds:schemaRef ds:uri="http://schemas.openxmlformats.org/package/2006/metadata/core-properties"/>
    <ds:schemaRef ds:uri="CEA9126C-A9B1-4F4A-855C-DD0F845697D2"/>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2585</TotalTime>
  <Words>471</Words>
  <Application>Microsoft Office PowerPoint</Application>
  <PresentationFormat>On-screen Show (4:3)</PresentationFormat>
  <Paragraphs>39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PowerPoint_Template_2015</vt:lpstr>
      <vt:lpstr>WSUP19-0008 Houston Grading </vt:lpstr>
      <vt:lpstr>Request</vt:lpstr>
      <vt:lpstr>Request</vt:lpstr>
      <vt:lpstr>PowerPoint Presentation</vt:lpstr>
      <vt:lpstr>Background</vt:lpstr>
      <vt:lpstr>Background </vt:lpstr>
      <vt:lpstr>PowerPoint Presentation</vt:lpstr>
      <vt:lpstr>Analysis</vt:lpstr>
      <vt:lpstr>Analysis</vt:lpstr>
      <vt:lpstr>Public Notice &amp; CAB</vt:lpstr>
      <vt:lpstr>Reviewing Agencies</vt:lpstr>
      <vt:lpstr>Special Us Permit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108</cp:revision>
  <cp:lastPrinted>2018-09-05T18:37:41Z</cp:lastPrinted>
  <dcterms:created xsi:type="dcterms:W3CDTF">2015-09-25T21:46:02Z</dcterms:created>
  <dcterms:modified xsi:type="dcterms:W3CDTF">2019-06-05T19:08:31Z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